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6" r:id="rId16"/>
    <p:sldId id="273" r:id="rId17"/>
    <p:sldId id="275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676"/>
    <a:srgbClr val="102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941F8-A511-4DCF-B38D-33C5C15E105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7B75699-27D6-4256-99ED-4FB1CF12D01B}">
      <dgm:prSet phldrT="[Tekst]"/>
      <dgm:spPr>
        <a:solidFill>
          <a:srgbClr val="5CB676"/>
        </a:solidFill>
      </dgm:spPr>
      <dgm:t>
        <a:bodyPr/>
        <a:lstStyle/>
        <a:p>
          <a:endParaRPr lang="nl-BE" b="0" dirty="0" smtClean="0">
            <a:solidFill>
              <a:srgbClr val="10202F"/>
            </a:solidFill>
          </a:endParaRPr>
        </a:p>
        <a:p>
          <a:r>
            <a:rPr lang="nl-BE" b="0" dirty="0" smtClean="0">
              <a:solidFill>
                <a:srgbClr val="002060"/>
              </a:solidFill>
            </a:rPr>
            <a:t>Internationaal ontwikkelen</a:t>
          </a:r>
        </a:p>
      </dgm:t>
    </dgm:pt>
    <dgm:pt modelId="{64640172-1DB0-410E-B2E5-0AC6E7DC90B9}" type="parTrans" cxnId="{71AFD1F6-027B-4258-8863-41D1DBD36CE2}">
      <dgm:prSet/>
      <dgm:spPr/>
      <dgm:t>
        <a:bodyPr/>
        <a:lstStyle/>
        <a:p>
          <a:endParaRPr lang="nl-BE"/>
        </a:p>
      </dgm:t>
    </dgm:pt>
    <dgm:pt modelId="{10D4FB15-97F1-40B2-A8B1-6C9DE2176155}" type="sibTrans" cxnId="{71AFD1F6-027B-4258-8863-41D1DBD36CE2}">
      <dgm:prSet/>
      <dgm:spPr/>
      <dgm:t>
        <a:bodyPr/>
        <a:lstStyle/>
        <a:p>
          <a:endParaRPr lang="nl-BE"/>
        </a:p>
      </dgm:t>
    </dgm:pt>
    <dgm:pt modelId="{FB155670-5075-4430-8B65-86473F8BA403}">
      <dgm:prSet phldrT="[Tekst]"/>
      <dgm:spPr>
        <a:solidFill>
          <a:srgbClr val="5CB676"/>
        </a:solidFill>
      </dgm:spPr>
      <dgm:t>
        <a:bodyPr/>
        <a:lstStyle/>
        <a:p>
          <a:r>
            <a:rPr lang="nl-BE" dirty="0">
              <a:solidFill>
                <a:srgbClr val="002060"/>
              </a:solidFill>
            </a:rPr>
            <a:t>Nationaal ontwikkelen </a:t>
          </a:r>
        </a:p>
      </dgm:t>
    </dgm:pt>
    <dgm:pt modelId="{B4D929D2-0F52-4257-B7C9-E41E9D2573CF}" type="parTrans" cxnId="{8459BC1C-66A1-406F-A215-D5864DABB151}">
      <dgm:prSet/>
      <dgm:spPr/>
      <dgm:t>
        <a:bodyPr/>
        <a:lstStyle/>
        <a:p>
          <a:endParaRPr lang="nl-BE"/>
        </a:p>
      </dgm:t>
    </dgm:pt>
    <dgm:pt modelId="{EADAF8DF-FABD-45AD-812C-BBD1A83A7255}" type="sibTrans" cxnId="{8459BC1C-66A1-406F-A215-D5864DABB151}">
      <dgm:prSet/>
      <dgm:spPr/>
      <dgm:t>
        <a:bodyPr/>
        <a:lstStyle/>
        <a:p>
          <a:endParaRPr lang="nl-BE"/>
        </a:p>
      </dgm:t>
    </dgm:pt>
    <dgm:pt modelId="{C70AB59F-C826-4577-89C9-E0CF6E750D5C}">
      <dgm:prSet phldrT="[Tekst]"/>
      <dgm:spPr>
        <a:solidFill>
          <a:srgbClr val="5CB676"/>
        </a:solidFill>
      </dgm:spPr>
      <dgm:t>
        <a:bodyPr/>
        <a:lstStyle/>
        <a:p>
          <a:r>
            <a:rPr lang="nl-BE" dirty="0"/>
            <a:t>Regionaal </a:t>
          </a:r>
          <a:r>
            <a:rPr lang="nl-BE" dirty="0" smtClean="0"/>
            <a:t>ontwikkelen</a:t>
          </a:r>
          <a:endParaRPr lang="nl-BE" dirty="0"/>
        </a:p>
      </dgm:t>
    </dgm:pt>
    <dgm:pt modelId="{B1D8A7A7-901D-413E-9056-6B3802BDB360}" type="parTrans" cxnId="{71FBEA63-13F8-476B-9809-F7DBCB92F562}">
      <dgm:prSet/>
      <dgm:spPr/>
      <dgm:t>
        <a:bodyPr/>
        <a:lstStyle/>
        <a:p>
          <a:endParaRPr lang="nl-BE"/>
        </a:p>
      </dgm:t>
    </dgm:pt>
    <dgm:pt modelId="{7E37FF83-DA0E-4DAB-B37D-8F490BE5E5C4}" type="sibTrans" cxnId="{71FBEA63-13F8-476B-9809-F7DBCB92F562}">
      <dgm:prSet/>
      <dgm:spPr/>
      <dgm:t>
        <a:bodyPr/>
        <a:lstStyle/>
        <a:p>
          <a:endParaRPr lang="nl-BE"/>
        </a:p>
      </dgm:t>
    </dgm:pt>
    <dgm:pt modelId="{71780170-B89C-4814-B601-A31B1AB745A2}" type="pres">
      <dgm:prSet presAssocID="{A44941F8-A511-4DCF-B38D-33C5C15E1055}" presName="Name0" presStyleCnt="0">
        <dgm:presLayoutVars>
          <dgm:dir/>
          <dgm:animLvl val="lvl"/>
          <dgm:resizeHandles val="exact"/>
        </dgm:presLayoutVars>
      </dgm:prSet>
      <dgm:spPr/>
    </dgm:pt>
    <dgm:pt modelId="{2A413CCB-A34C-4051-B7FA-28ACEE23BC4E}" type="pres">
      <dgm:prSet presAssocID="{A7B75699-27D6-4256-99ED-4FB1CF12D01B}" presName="Name8" presStyleCnt="0"/>
      <dgm:spPr/>
    </dgm:pt>
    <dgm:pt modelId="{32B6B3A1-0763-4A6A-9F47-A3A7002A32A8}" type="pres">
      <dgm:prSet presAssocID="{A7B75699-27D6-4256-99ED-4FB1CF12D01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87A0DEA-8D5D-412F-90E6-2B61685E3209}" type="pres">
      <dgm:prSet presAssocID="{A7B75699-27D6-4256-99ED-4FB1CF12D0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0EC6DCC-D938-4362-80FE-9190E1DD579C}" type="pres">
      <dgm:prSet presAssocID="{FB155670-5075-4430-8B65-86473F8BA403}" presName="Name8" presStyleCnt="0"/>
      <dgm:spPr/>
    </dgm:pt>
    <dgm:pt modelId="{02988828-72EA-4810-8A64-499E026C6E6B}" type="pres">
      <dgm:prSet presAssocID="{FB155670-5075-4430-8B65-86473F8BA40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58A9FC6-548B-4782-AA29-6CC0BCA6CCC6}" type="pres">
      <dgm:prSet presAssocID="{FB155670-5075-4430-8B65-86473F8BA4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7675C31-D165-4E58-BFA0-20FE5A9CBC0D}" type="pres">
      <dgm:prSet presAssocID="{C70AB59F-C826-4577-89C9-E0CF6E750D5C}" presName="Name8" presStyleCnt="0"/>
      <dgm:spPr/>
    </dgm:pt>
    <dgm:pt modelId="{F7729E30-CD4C-4F49-8E53-D14AD9E0EB32}" type="pres">
      <dgm:prSet presAssocID="{C70AB59F-C826-4577-89C9-E0CF6E750D5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F28872-D93A-48FE-9292-39CB8563784F}" type="pres">
      <dgm:prSet presAssocID="{C70AB59F-C826-4577-89C9-E0CF6E750D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4BE28403-8E1D-4E50-8D24-403AB46BA479}" type="presOf" srcId="{A44941F8-A511-4DCF-B38D-33C5C15E1055}" destId="{71780170-B89C-4814-B601-A31B1AB745A2}" srcOrd="0" destOrd="0" presId="urn:microsoft.com/office/officeart/2005/8/layout/pyramid1"/>
    <dgm:cxn modelId="{71AFD1F6-027B-4258-8863-41D1DBD36CE2}" srcId="{A44941F8-A511-4DCF-B38D-33C5C15E1055}" destId="{A7B75699-27D6-4256-99ED-4FB1CF12D01B}" srcOrd="0" destOrd="0" parTransId="{64640172-1DB0-410E-B2E5-0AC6E7DC90B9}" sibTransId="{10D4FB15-97F1-40B2-A8B1-6C9DE2176155}"/>
    <dgm:cxn modelId="{51DE763E-D5C0-4DFB-8E35-46A2B71E7558}" type="presOf" srcId="{FB155670-5075-4430-8B65-86473F8BA403}" destId="{02988828-72EA-4810-8A64-499E026C6E6B}" srcOrd="0" destOrd="0" presId="urn:microsoft.com/office/officeart/2005/8/layout/pyramid1"/>
    <dgm:cxn modelId="{7F3AFCC3-161B-4962-81D3-27BFE9ACB272}" type="presOf" srcId="{FB155670-5075-4430-8B65-86473F8BA403}" destId="{A58A9FC6-548B-4782-AA29-6CC0BCA6CCC6}" srcOrd="1" destOrd="0" presId="urn:microsoft.com/office/officeart/2005/8/layout/pyramid1"/>
    <dgm:cxn modelId="{8459BC1C-66A1-406F-A215-D5864DABB151}" srcId="{A44941F8-A511-4DCF-B38D-33C5C15E1055}" destId="{FB155670-5075-4430-8B65-86473F8BA403}" srcOrd="1" destOrd="0" parTransId="{B4D929D2-0F52-4257-B7C9-E41E9D2573CF}" sibTransId="{EADAF8DF-FABD-45AD-812C-BBD1A83A7255}"/>
    <dgm:cxn modelId="{2F6E3647-6584-4B17-A939-30F74A925786}" type="presOf" srcId="{A7B75699-27D6-4256-99ED-4FB1CF12D01B}" destId="{32B6B3A1-0763-4A6A-9F47-A3A7002A32A8}" srcOrd="0" destOrd="0" presId="urn:microsoft.com/office/officeart/2005/8/layout/pyramid1"/>
    <dgm:cxn modelId="{71FBEA63-13F8-476B-9809-F7DBCB92F562}" srcId="{A44941F8-A511-4DCF-B38D-33C5C15E1055}" destId="{C70AB59F-C826-4577-89C9-E0CF6E750D5C}" srcOrd="2" destOrd="0" parTransId="{B1D8A7A7-901D-413E-9056-6B3802BDB360}" sibTransId="{7E37FF83-DA0E-4DAB-B37D-8F490BE5E5C4}"/>
    <dgm:cxn modelId="{69FC36BB-17B0-4E5E-A779-6A2D12AF6125}" type="presOf" srcId="{C70AB59F-C826-4577-89C9-E0CF6E750D5C}" destId="{F7729E30-CD4C-4F49-8E53-D14AD9E0EB32}" srcOrd="0" destOrd="0" presId="urn:microsoft.com/office/officeart/2005/8/layout/pyramid1"/>
    <dgm:cxn modelId="{FB478A8D-0A5E-4298-9DDB-C6EB4FFDBAB4}" type="presOf" srcId="{A7B75699-27D6-4256-99ED-4FB1CF12D01B}" destId="{E87A0DEA-8D5D-412F-90E6-2B61685E3209}" srcOrd="1" destOrd="0" presId="urn:microsoft.com/office/officeart/2005/8/layout/pyramid1"/>
    <dgm:cxn modelId="{FD2B3617-3FFE-4EE3-BE69-DC6DC6F442D8}" type="presOf" srcId="{C70AB59F-C826-4577-89C9-E0CF6E750D5C}" destId="{FDF28872-D93A-48FE-9292-39CB8563784F}" srcOrd="1" destOrd="0" presId="urn:microsoft.com/office/officeart/2005/8/layout/pyramid1"/>
    <dgm:cxn modelId="{AFCB0C9E-6E15-4679-B6E3-435F3A49A9DC}" type="presParOf" srcId="{71780170-B89C-4814-B601-A31B1AB745A2}" destId="{2A413CCB-A34C-4051-B7FA-28ACEE23BC4E}" srcOrd="0" destOrd="0" presId="urn:microsoft.com/office/officeart/2005/8/layout/pyramid1"/>
    <dgm:cxn modelId="{2FC36B51-415D-4F66-BB01-04AEF0EF1550}" type="presParOf" srcId="{2A413CCB-A34C-4051-B7FA-28ACEE23BC4E}" destId="{32B6B3A1-0763-4A6A-9F47-A3A7002A32A8}" srcOrd="0" destOrd="0" presId="urn:microsoft.com/office/officeart/2005/8/layout/pyramid1"/>
    <dgm:cxn modelId="{FC043F49-B4EC-4E58-9365-1E6EFF2CB970}" type="presParOf" srcId="{2A413CCB-A34C-4051-B7FA-28ACEE23BC4E}" destId="{E87A0DEA-8D5D-412F-90E6-2B61685E3209}" srcOrd="1" destOrd="0" presId="urn:microsoft.com/office/officeart/2005/8/layout/pyramid1"/>
    <dgm:cxn modelId="{9F65726B-34FA-446E-9EB6-C7D711385E15}" type="presParOf" srcId="{71780170-B89C-4814-B601-A31B1AB745A2}" destId="{00EC6DCC-D938-4362-80FE-9190E1DD579C}" srcOrd="1" destOrd="0" presId="urn:microsoft.com/office/officeart/2005/8/layout/pyramid1"/>
    <dgm:cxn modelId="{3914455F-726C-4AAB-A4E6-4B88A908E3EC}" type="presParOf" srcId="{00EC6DCC-D938-4362-80FE-9190E1DD579C}" destId="{02988828-72EA-4810-8A64-499E026C6E6B}" srcOrd="0" destOrd="0" presId="urn:microsoft.com/office/officeart/2005/8/layout/pyramid1"/>
    <dgm:cxn modelId="{F041BD9D-F992-48CF-B9B1-E8E0F6DDDF57}" type="presParOf" srcId="{00EC6DCC-D938-4362-80FE-9190E1DD579C}" destId="{A58A9FC6-548B-4782-AA29-6CC0BCA6CCC6}" srcOrd="1" destOrd="0" presId="urn:microsoft.com/office/officeart/2005/8/layout/pyramid1"/>
    <dgm:cxn modelId="{19B0086B-3188-4012-8FCF-B32FF61DEA30}" type="presParOf" srcId="{71780170-B89C-4814-B601-A31B1AB745A2}" destId="{A7675C31-D165-4E58-BFA0-20FE5A9CBC0D}" srcOrd="2" destOrd="0" presId="urn:microsoft.com/office/officeart/2005/8/layout/pyramid1"/>
    <dgm:cxn modelId="{635D3705-8C33-49CC-ACC7-A36999EF3709}" type="presParOf" srcId="{A7675C31-D165-4E58-BFA0-20FE5A9CBC0D}" destId="{F7729E30-CD4C-4F49-8E53-D14AD9E0EB32}" srcOrd="0" destOrd="0" presId="urn:microsoft.com/office/officeart/2005/8/layout/pyramid1"/>
    <dgm:cxn modelId="{35DABFBB-3D59-4153-9D6D-58975C257E2C}" type="presParOf" srcId="{A7675C31-D165-4E58-BFA0-20FE5A9CBC0D}" destId="{FDF28872-D93A-48FE-9292-39CB8563784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6B3A1-0763-4A6A-9F47-A3A7002A32A8}">
      <dsp:nvSpPr>
        <dsp:cNvPr id="0" name=""/>
        <dsp:cNvSpPr/>
      </dsp:nvSpPr>
      <dsp:spPr>
        <a:xfrm>
          <a:off x="2396066" y="0"/>
          <a:ext cx="2396066" cy="1597378"/>
        </a:xfrm>
        <a:prstGeom prst="trapezoid">
          <a:avLst>
            <a:gd name="adj" fmla="val 75000"/>
          </a:avLst>
        </a:prstGeom>
        <a:solidFill>
          <a:srgbClr val="5CB6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3100" b="0" kern="1200" dirty="0" smtClean="0">
            <a:solidFill>
              <a:srgbClr val="10202F"/>
            </a:solidFill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100" b="0" kern="1200" dirty="0" smtClean="0">
              <a:solidFill>
                <a:srgbClr val="002060"/>
              </a:solidFill>
            </a:rPr>
            <a:t>Internationaal ontwikkelen</a:t>
          </a:r>
        </a:p>
      </dsp:txBody>
      <dsp:txXfrm>
        <a:off x="2396066" y="0"/>
        <a:ext cx="2396066" cy="1597378"/>
      </dsp:txXfrm>
    </dsp:sp>
    <dsp:sp modelId="{02988828-72EA-4810-8A64-499E026C6E6B}">
      <dsp:nvSpPr>
        <dsp:cNvPr id="0" name=""/>
        <dsp:cNvSpPr/>
      </dsp:nvSpPr>
      <dsp:spPr>
        <a:xfrm>
          <a:off x="1198033" y="1597377"/>
          <a:ext cx="4792133" cy="1597378"/>
        </a:xfrm>
        <a:prstGeom prst="trapezoid">
          <a:avLst>
            <a:gd name="adj" fmla="val 75000"/>
          </a:avLst>
        </a:prstGeom>
        <a:solidFill>
          <a:srgbClr val="5CB6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100" kern="1200" dirty="0">
              <a:solidFill>
                <a:srgbClr val="002060"/>
              </a:solidFill>
            </a:rPr>
            <a:t>Nationaal ontwikkelen </a:t>
          </a:r>
        </a:p>
      </dsp:txBody>
      <dsp:txXfrm>
        <a:off x="2036656" y="1597377"/>
        <a:ext cx="3114886" cy="1597378"/>
      </dsp:txXfrm>
    </dsp:sp>
    <dsp:sp modelId="{F7729E30-CD4C-4F49-8E53-D14AD9E0EB32}">
      <dsp:nvSpPr>
        <dsp:cNvPr id="0" name=""/>
        <dsp:cNvSpPr/>
      </dsp:nvSpPr>
      <dsp:spPr>
        <a:xfrm>
          <a:off x="0" y="3194755"/>
          <a:ext cx="7188200" cy="1597378"/>
        </a:xfrm>
        <a:prstGeom prst="trapezoid">
          <a:avLst>
            <a:gd name="adj" fmla="val 75000"/>
          </a:avLst>
        </a:prstGeom>
        <a:solidFill>
          <a:srgbClr val="5CB6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100" kern="1200" dirty="0"/>
            <a:t>Regionaal </a:t>
          </a:r>
          <a:r>
            <a:rPr lang="nl-BE" sz="3100" kern="1200" dirty="0" smtClean="0"/>
            <a:t>ontwikkelen</a:t>
          </a:r>
          <a:endParaRPr lang="nl-BE" sz="3100" kern="1200" dirty="0"/>
        </a:p>
      </dsp:txBody>
      <dsp:txXfrm>
        <a:off x="1257934" y="3194755"/>
        <a:ext cx="4672330" cy="1597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4DF2-246B-4C0E-91E4-3A0D01AB198B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128-CDAE-46C6-B5D1-B0844B39B2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18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4DF2-246B-4C0E-91E4-3A0D01AB198B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128-CDAE-46C6-B5D1-B0844B39B2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169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4DF2-246B-4C0E-91E4-3A0D01AB198B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128-CDAE-46C6-B5D1-B0844B39B2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19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4DF2-246B-4C0E-91E4-3A0D01AB198B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128-CDAE-46C6-B5D1-B0844B39B2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425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4DF2-246B-4C0E-91E4-3A0D01AB198B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128-CDAE-46C6-B5D1-B0844B39B2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075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4DF2-246B-4C0E-91E4-3A0D01AB198B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128-CDAE-46C6-B5D1-B0844B39B2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208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4DF2-246B-4C0E-91E4-3A0D01AB198B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128-CDAE-46C6-B5D1-B0844B39B2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400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4DF2-246B-4C0E-91E4-3A0D01AB198B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128-CDAE-46C6-B5D1-B0844B39B2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977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4DF2-246B-4C0E-91E4-3A0D01AB198B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128-CDAE-46C6-B5D1-B0844B39B2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40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4DF2-246B-4C0E-91E4-3A0D01AB198B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128-CDAE-46C6-B5D1-B0844B39B2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420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4DF2-246B-4C0E-91E4-3A0D01AB198B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F128-CDAE-46C6-B5D1-B0844B39B2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081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E4DF2-246B-4C0E-91E4-3A0D01AB198B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1F128-CDAE-46C6-B5D1-B0844B39B2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967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85" y="1277469"/>
            <a:ext cx="7020429" cy="430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10202F"/>
                </a:solidFill>
                <a:latin typeface="Trade Gothic LT Std Bold" panose="00000800000000000000" pitchFamily="50" charset="0"/>
              </a:rPr>
              <a:t>CRITERIA</a:t>
            </a:r>
            <a:endParaRPr lang="nl-BE" dirty="0">
              <a:solidFill>
                <a:srgbClr val="10202F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1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Opgesplitst in 3 niveaus: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A: Internationaal ontwikkelen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B: Nationaal ontwikkelen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C: Extern internationaal / nationaal</a:t>
            </a: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CRITERIA OVERLOPEN </a:t>
            </a:r>
          </a:p>
          <a:p>
            <a:pPr marL="0" indent="0">
              <a:buNone/>
            </a:pPr>
            <a:endParaRPr lang="nl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GRIJZE ZONE : B kans geven te proeven van A om A te worden</a:t>
            </a:r>
          </a:p>
          <a:p>
            <a:pPr marL="0" indent="0">
              <a:buNone/>
            </a:pPr>
            <a:endParaRPr lang="nl-BE" dirty="0" smtClean="0">
              <a:sym typeface="Wingdings" panose="05000000000000000000" pitchFamily="2" charset="2"/>
            </a:endParaRPr>
          </a:p>
          <a:p>
            <a:pPr lvl="1"/>
            <a:endParaRPr lang="nl-BE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0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8773885" y="6311900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TOPTENNISTEAM.BE</a:t>
            </a:r>
            <a:endParaRPr lang="nl-BE" sz="2400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928710"/>
            <a:ext cx="10515600" cy="1325563"/>
          </a:xfrm>
        </p:spPr>
        <p:txBody>
          <a:bodyPr/>
          <a:lstStyle/>
          <a:p>
            <a:pPr algn="ctr"/>
            <a:r>
              <a:rPr lang="nl-BE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SAMENWERKINGEN</a:t>
            </a:r>
            <a:endParaRPr lang="nl-BE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400" b="1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WWW.TOPTENNISTEAM.BE</a:t>
            </a:r>
            <a:endParaRPr lang="nl-BE" sz="2400" b="1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10202F"/>
                </a:solidFill>
                <a:latin typeface="Trade Gothic LT Std Bold" panose="00000800000000000000" pitchFamily="50" charset="0"/>
              </a:rPr>
              <a:t>SAMENWERKING</a:t>
            </a:r>
            <a:endParaRPr lang="nl-BE" dirty="0">
              <a:solidFill>
                <a:srgbClr val="10202F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1646"/>
          </a:xfrm>
        </p:spPr>
        <p:txBody>
          <a:bodyPr>
            <a:normAutofit lnSpcReduction="10000"/>
          </a:bodyPr>
          <a:lstStyle/>
          <a:p>
            <a:pPr lvl="1"/>
            <a:r>
              <a:rPr lang="nl-BE" sz="2800" dirty="0" smtClean="0"/>
              <a:t>Tussen de 3 clubs </a:t>
            </a:r>
          </a:p>
          <a:p>
            <a:pPr marL="457200" lvl="1" indent="0">
              <a:buNone/>
            </a:pPr>
            <a:r>
              <a:rPr lang="nl-BE" dirty="0" smtClean="0"/>
              <a:t>Trainingsdagen / groepstrainingen vakantie / stedentennis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sz="2800" dirty="0" smtClean="0"/>
              <a:t>Samen met andere academies</a:t>
            </a:r>
          </a:p>
          <a:p>
            <a:pPr marL="457200" lvl="1" indent="0">
              <a:buNone/>
            </a:pPr>
            <a:r>
              <a:rPr lang="nl-BE" dirty="0" smtClean="0"/>
              <a:t>Samenwerking Gym </a:t>
            </a:r>
          </a:p>
          <a:p>
            <a:pPr marL="457200" lvl="1" indent="0">
              <a:buNone/>
            </a:pPr>
            <a:r>
              <a:rPr lang="nl-BE" dirty="0" smtClean="0"/>
              <a:t>Samenwerking </a:t>
            </a:r>
            <a:r>
              <a:rPr lang="nl-BE" dirty="0" err="1" smtClean="0"/>
              <a:t>Brabanste</a:t>
            </a:r>
            <a:r>
              <a:rPr lang="nl-BE" dirty="0" smtClean="0"/>
              <a:t> Wal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sz="2800" dirty="0" smtClean="0"/>
              <a:t>Samenwerking federatie</a:t>
            </a:r>
          </a:p>
          <a:p>
            <a:pPr lvl="1"/>
            <a:r>
              <a:rPr lang="nl-BE" sz="2800" dirty="0" smtClean="0"/>
              <a:t>Samenwerking Harrie Schouten</a:t>
            </a:r>
          </a:p>
          <a:p>
            <a:pPr lvl="1"/>
            <a:r>
              <a:rPr lang="nl-BE" sz="2800" dirty="0" smtClean="0"/>
              <a:t>Samenwerking </a:t>
            </a:r>
            <a:r>
              <a:rPr lang="nl-BE" sz="2800" dirty="0" smtClean="0"/>
              <a:t>TF ( sponsoring )</a:t>
            </a:r>
            <a:endParaRPr lang="nl-BE" sz="2800" dirty="0" smtClean="0"/>
          </a:p>
          <a:p>
            <a:pPr marL="457200" lvl="1" indent="0">
              <a:buNone/>
            </a:pPr>
            <a:endParaRPr lang="nl-BE" sz="2800" dirty="0" smtClean="0"/>
          </a:p>
          <a:p>
            <a:pPr marL="457200" lvl="1" indent="0">
              <a:buNone/>
            </a:pPr>
            <a:endParaRPr lang="nl-BE" dirty="0" smtClean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0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8773885" y="6311900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TOPTENNISTEAM.BE</a:t>
            </a:r>
            <a:endParaRPr lang="nl-BE" sz="2400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928710"/>
            <a:ext cx="10515600" cy="1325563"/>
          </a:xfrm>
        </p:spPr>
        <p:txBody>
          <a:bodyPr/>
          <a:lstStyle/>
          <a:p>
            <a:pPr algn="ctr"/>
            <a:r>
              <a:rPr lang="nl-BE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SPONSORING</a:t>
            </a:r>
            <a:endParaRPr lang="nl-BE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400" b="1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WWW.TOPTENNISTEAM.BE</a:t>
            </a:r>
            <a:endParaRPr lang="nl-BE" sz="2400" b="1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10202F"/>
                </a:solidFill>
                <a:latin typeface="Trade Gothic LT Std Bold" panose="00000800000000000000" pitchFamily="50" charset="0"/>
              </a:rPr>
              <a:t>SPONSORING</a:t>
            </a:r>
            <a:endParaRPr lang="nl-BE" dirty="0">
              <a:solidFill>
                <a:srgbClr val="10202F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1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2017-2018</a:t>
            </a:r>
          </a:p>
          <a:p>
            <a:pPr marL="0" indent="0">
              <a:buNone/>
            </a:pPr>
            <a:r>
              <a:rPr lang="nl-BE" sz="2400" dirty="0" smtClean="0">
                <a:sym typeface="Wingdings" panose="05000000000000000000" pitchFamily="2" charset="2"/>
              </a:rPr>
              <a:t>Volgende zaken gratis : begeleiding / ontmoetingen / stedentennis / workshops </a:t>
            </a:r>
          </a:p>
          <a:p>
            <a:pPr marL="0" indent="0">
              <a:buNone/>
            </a:pP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smtClean="0">
                <a:sym typeface="Wingdings" panose="05000000000000000000" pitchFamily="2" charset="2"/>
              </a:rPr>
              <a:t>           INVESTERING IN TEAM – GEBEUREN </a:t>
            </a:r>
            <a:r>
              <a:rPr lang="nl-BE" sz="2400" dirty="0" smtClean="0">
                <a:sym typeface="Wingdings" panose="05000000000000000000" pitchFamily="2" charset="2"/>
              </a:rPr>
              <a:t>/ BEGELEIDING / STURING</a:t>
            </a:r>
            <a:endParaRPr lang="nl-BE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2018- 2019</a:t>
            </a:r>
          </a:p>
          <a:p>
            <a:pPr marL="0" indent="0">
              <a:buNone/>
            </a:pPr>
            <a:r>
              <a:rPr lang="nl-BE" sz="2400" dirty="0" smtClean="0">
                <a:sym typeface="Wingdings" panose="05000000000000000000" pitchFamily="2" charset="2"/>
              </a:rPr>
              <a:t>Door naamsbekendheid en uitbouw TTT proberen sponsor budget te vergroten </a:t>
            </a:r>
          </a:p>
          <a:p>
            <a:pPr marL="0" indent="0">
              <a:buNone/>
            </a:pP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smtClean="0">
                <a:sym typeface="Wingdings" panose="05000000000000000000" pitchFamily="2" charset="2"/>
              </a:rPr>
              <a:t>waardoor de werking nog kunnen optimaliseren </a:t>
            </a:r>
            <a:r>
              <a:rPr lang="nl-BE" dirty="0" smtClean="0">
                <a:sym typeface="Wingdings" panose="05000000000000000000" pitchFamily="2" charset="2"/>
              </a:rPr>
              <a:t>	</a:t>
            </a:r>
            <a:endParaRPr lang="nl-BE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sz="2400" dirty="0">
                <a:sym typeface="Wingdings" panose="05000000000000000000" pitchFamily="2" charset="2"/>
              </a:rPr>
              <a:t> INVESTERING IN </a:t>
            </a:r>
            <a:r>
              <a:rPr lang="nl-BE" sz="2400" dirty="0" smtClean="0">
                <a:sym typeface="Wingdings" panose="05000000000000000000" pitchFamily="2" charset="2"/>
              </a:rPr>
              <a:t>TRAININGEN ( GROEP )</a:t>
            </a:r>
            <a:endParaRPr lang="nl-BE" sz="2400" dirty="0">
              <a:sym typeface="Wingdings" panose="05000000000000000000" pitchFamily="2" charset="2"/>
            </a:endParaRPr>
          </a:p>
          <a:p>
            <a:pPr lvl="1"/>
            <a:endParaRPr lang="nl-BE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0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8773885" y="6311900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TOPTENNISTEAM.BE</a:t>
            </a:r>
            <a:endParaRPr lang="nl-BE" sz="2400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10202F"/>
                </a:solidFill>
                <a:latin typeface="Trade Gothic LT Std Bold" panose="00000800000000000000" pitchFamily="50" charset="0"/>
              </a:rPr>
              <a:t>SPONSORING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Sponsor gesprekken zijn aan de gang ( 2018 – 2021 )</a:t>
            </a: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2400" dirty="0" smtClean="0">
                <a:sym typeface="Wingdings" panose="05000000000000000000" pitchFamily="2" charset="2"/>
              </a:rPr>
              <a:t>Hoofdsponsor versus gewone sponsors </a:t>
            </a:r>
          </a:p>
          <a:p>
            <a:pPr marL="0" indent="0">
              <a:buNone/>
            </a:pPr>
            <a:endParaRPr lang="nl-BE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Top Tennis Team event</a:t>
            </a:r>
          </a:p>
          <a:p>
            <a:pPr marL="0" indent="0">
              <a:buNone/>
            </a:pPr>
            <a:r>
              <a:rPr lang="nl-BE" sz="2400" dirty="0" smtClean="0">
                <a:sym typeface="Wingdings" panose="05000000000000000000" pitchFamily="2" charset="2"/>
              </a:rPr>
              <a:t>Soort van </a:t>
            </a:r>
            <a:r>
              <a:rPr lang="nl-BE" sz="2400" dirty="0" err="1" smtClean="0">
                <a:sym typeface="Wingdings" panose="05000000000000000000" pitchFamily="2" charset="2"/>
              </a:rPr>
              <a:t>crowdfunding</a:t>
            </a:r>
            <a:r>
              <a:rPr lang="nl-BE" sz="2400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nl-B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Afspraken </a:t>
            </a:r>
            <a:r>
              <a:rPr lang="nl-BE" dirty="0">
                <a:sym typeface="Wingdings" panose="05000000000000000000" pitchFamily="2" charset="2"/>
              </a:rPr>
              <a:t>blad </a:t>
            </a:r>
          </a:p>
          <a:p>
            <a:pPr marL="0" indent="0">
              <a:buNone/>
            </a:pPr>
            <a:r>
              <a:rPr lang="nl-BE" sz="2400" dirty="0" smtClean="0">
                <a:sym typeface="Wingdings" panose="05000000000000000000" pitchFamily="2" charset="2"/>
              </a:rPr>
              <a:t>Uitslagen vermelden op FB</a:t>
            </a:r>
          </a:p>
          <a:p>
            <a:pPr marL="0" indent="0">
              <a:buNone/>
            </a:pPr>
            <a:r>
              <a:rPr lang="nl-BE" sz="2400" dirty="0" smtClean="0">
                <a:sym typeface="Wingdings" panose="05000000000000000000" pitchFamily="2" charset="2"/>
              </a:rPr>
              <a:t>Sponsors vermelden in artikels</a:t>
            </a:r>
          </a:p>
          <a:p>
            <a:pPr marL="0" indent="0">
              <a:buNone/>
            </a:pPr>
            <a:r>
              <a:rPr lang="nl-BE" sz="2400" dirty="0" smtClean="0">
                <a:sym typeface="Wingdings" panose="05000000000000000000" pitchFamily="2" charset="2"/>
              </a:rPr>
              <a:t>Uitstraling TTT positief uitstralen ( werkers / vechters )</a:t>
            </a:r>
            <a:endParaRPr lang="nl-BE" sz="2400" dirty="0">
              <a:sym typeface="Wingdings" panose="05000000000000000000" pitchFamily="2" charset="2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0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                                                                      </a:t>
            </a:r>
            <a:r>
              <a:rPr lang="nl-BE" sz="2400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TOPTENNISTEAM.BE</a:t>
            </a:r>
            <a:endParaRPr lang="nl-BE" sz="2400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3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928710"/>
            <a:ext cx="10515600" cy="1325563"/>
          </a:xfrm>
        </p:spPr>
        <p:txBody>
          <a:bodyPr/>
          <a:lstStyle/>
          <a:p>
            <a:pPr algn="ctr"/>
            <a:r>
              <a:rPr lang="nl-BE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KALENDER </a:t>
            </a:r>
            <a:endParaRPr lang="nl-BE" b="1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400" b="1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WWW.TOPTENNISTEAM.BE</a:t>
            </a:r>
            <a:endParaRPr lang="nl-BE" sz="2400" b="1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928710"/>
            <a:ext cx="10515600" cy="1325563"/>
          </a:xfrm>
        </p:spPr>
        <p:txBody>
          <a:bodyPr/>
          <a:lstStyle/>
          <a:p>
            <a:pPr algn="ctr"/>
            <a:r>
              <a:rPr lang="nl-BE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ZONDER STEUN</a:t>
            </a:r>
            <a:br>
              <a:rPr lang="nl-BE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</a:br>
            <a:r>
              <a:rPr lang="nl-BE" b="1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GEEN PRESTATIES</a:t>
            </a:r>
            <a:endParaRPr lang="nl-BE" b="1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400" b="1" dirty="0" smtClean="0">
                <a:solidFill>
                  <a:prstClr val="white"/>
                </a:solidFill>
                <a:latin typeface="Trade Gothic LT Std Bold" panose="00000800000000000000" pitchFamily="50" charset="0"/>
              </a:rPr>
              <a:t>WWW.TOPTENNISTEAM.BE</a:t>
            </a:r>
            <a:endParaRPr lang="nl-BE" sz="2400" b="1" dirty="0">
              <a:solidFill>
                <a:prstClr val="white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928710"/>
            <a:ext cx="10515600" cy="1325563"/>
          </a:xfrm>
        </p:spPr>
        <p:txBody>
          <a:bodyPr/>
          <a:lstStyle/>
          <a:p>
            <a:pPr algn="ctr"/>
            <a:r>
              <a:rPr lang="nl-BE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INHOUD</a:t>
            </a:r>
            <a:endParaRPr lang="nl-BE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400" b="1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WWW.TOPTENNISTEAM.BE</a:t>
            </a:r>
            <a:endParaRPr lang="nl-BE" sz="2400" b="1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10202F"/>
                </a:solidFill>
                <a:latin typeface="Trade Gothic LT Std Bold" panose="00000800000000000000" pitchFamily="50" charset="0"/>
              </a:rPr>
              <a:t>INHOUD</a:t>
            </a:r>
            <a:endParaRPr lang="nl-BE" dirty="0">
              <a:solidFill>
                <a:srgbClr val="10202F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1646"/>
          </a:xfrm>
        </p:spPr>
        <p:txBody>
          <a:bodyPr/>
          <a:lstStyle/>
          <a:p>
            <a:r>
              <a:rPr lang="nl-BE" dirty="0" smtClean="0"/>
              <a:t>INLEIDING </a:t>
            </a:r>
          </a:p>
          <a:p>
            <a:r>
              <a:rPr lang="nl-BE" dirty="0" smtClean="0"/>
              <a:t>DOELSTELLING</a:t>
            </a:r>
          </a:p>
          <a:p>
            <a:r>
              <a:rPr lang="nl-BE" dirty="0" smtClean="0"/>
              <a:t>CRITERIA</a:t>
            </a:r>
          </a:p>
          <a:p>
            <a:r>
              <a:rPr lang="nl-BE" dirty="0" smtClean="0"/>
              <a:t>SAMENWERKINGEN</a:t>
            </a:r>
          </a:p>
          <a:p>
            <a:r>
              <a:rPr lang="nl-BE" dirty="0" smtClean="0"/>
              <a:t>SPONSORING 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0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8773885" y="6311900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TOPTENNISTEAM.BE</a:t>
            </a:r>
            <a:endParaRPr lang="nl-BE" sz="2400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928710"/>
            <a:ext cx="10515600" cy="1325563"/>
          </a:xfrm>
        </p:spPr>
        <p:txBody>
          <a:bodyPr/>
          <a:lstStyle/>
          <a:p>
            <a:pPr algn="ctr"/>
            <a:r>
              <a:rPr lang="nl-BE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DOELSTELLING</a:t>
            </a:r>
            <a:endParaRPr lang="nl-BE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400" b="1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WWW.TOPTENNISTEAM.BE</a:t>
            </a:r>
            <a:endParaRPr lang="nl-BE" sz="2400" b="1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10202F"/>
                </a:solidFill>
                <a:latin typeface="Trade Gothic LT Std Bold" panose="00000800000000000000" pitchFamily="50" charset="0"/>
              </a:rPr>
              <a:t>DOELSTELLING</a:t>
            </a:r>
            <a:endParaRPr lang="nl-BE" dirty="0">
              <a:solidFill>
                <a:srgbClr val="10202F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1646"/>
          </a:xfrm>
        </p:spPr>
        <p:txBody>
          <a:bodyPr/>
          <a:lstStyle/>
          <a:p>
            <a:r>
              <a:rPr lang="nl-BE" dirty="0" smtClean="0"/>
              <a:t>Betaalbaar </a:t>
            </a:r>
          </a:p>
          <a:p>
            <a:r>
              <a:rPr lang="nl-BE" dirty="0" smtClean="0"/>
              <a:t>Realistisch</a:t>
            </a:r>
          </a:p>
          <a:p>
            <a:r>
              <a:rPr lang="nl-BE" dirty="0" smtClean="0"/>
              <a:t>Gezond – investering in medisch / conditioneel</a:t>
            </a:r>
          </a:p>
          <a:p>
            <a:r>
              <a:rPr lang="nl-BE" dirty="0" smtClean="0"/>
              <a:t>Aangenaam – groepsgebeuren – goede </a:t>
            </a:r>
            <a:r>
              <a:rPr lang="nl-BE" dirty="0"/>
              <a:t>o</a:t>
            </a:r>
            <a:r>
              <a:rPr lang="nl-BE" dirty="0" smtClean="0"/>
              <a:t>mkadering</a:t>
            </a:r>
          </a:p>
          <a:p>
            <a:endParaRPr lang="nl-BE" dirty="0"/>
          </a:p>
          <a:p>
            <a:pPr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Groeimogelijkheden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Nationaal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Internationaal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0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8773885" y="6311900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TOPTENNISTEAM.BE</a:t>
            </a:r>
            <a:endParaRPr lang="nl-BE" sz="2400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10202F"/>
                </a:solidFill>
                <a:latin typeface="Trade Gothic LT Std Bold" panose="00000800000000000000" pitchFamily="50" charset="0"/>
              </a:rPr>
              <a:t>BETAALBAAR</a:t>
            </a:r>
            <a:endParaRPr lang="nl-BE" dirty="0">
              <a:solidFill>
                <a:srgbClr val="10202F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1646"/>
          </a:xfrm>
        </p:spPr>
        <p:txBody>
          <a:bodyPr>
            <a:normAutofit lnSpcReduction="10000"/>
          </a:bodyPr>
          <a:lstStyle/>
          <a:p>
            <a:r>
              <a:rPr lang="nl-BE" dirty="0" smtClean="0">
                <a:sym typeface="Wingdings" panose="05000000000000000000" pitchFamily="2" charset="2"/>
              </a:rPr>
              <a:t>Individuele sport = hoge kosten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Trainingen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Conditionele begeleiding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Aankoop materiaal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Reiskosten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Oplossing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Sponsors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Samenbrengen spelers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Ervaren team / kwaliteit primeert op kwantiteit 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samenwerking</a:t>
            </a:r>
          </a:p>
          <a:p>
            <a:pPr lvl="1"/>
            <a:endParaRPr lang="nl-BE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0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8773885" y="6311900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TOPTENNISTEAM.BE</a:t>
            </a:r>
            <a:endParaRPr lang="nl-BE" sz="2400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10202F"/>
                </a:solidFill>
                <a:latin typeface="Trade Gothic LT Std Bold" panose="00000800000000000000" pitchFamily="50" charset="0"/>
              </a:rPr>
              <a:t>REALISTISCH</a:t>
            </a:r>
            <a:endParaRPr lang="nl-BE" dirty="0">
              <a:solidFill>
                <a:srgbClr val="10202F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164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BE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0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8773885" y="6311900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TOPTENNISTEAM.BE</a:t>
            </a:r>
            <a:endParaRPr lang="nl-BE" sz="2400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22867475"/>
              </p:ext>
            </p:extLst>
          </p:nvPr>
        </p:nvGraphicFramePr>
        <p:xfrm>
          <a:off x="2501900" y="1259983"/>
          <a:ext cx="7188200" cy="479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10202F"/>
                </a:solidFill>
                <a:latin typeface="Trade Gothic LT Std Bold" panose="00000800000000000000" pitchFamily="50" charset="0"/>
              </a:rPr>
              <a:t>GEZOND EN AANGENAAM</a:t>
            </a:r>
            <a:endParaRPr lang="nl-BE" dirty="0">
              <a:solidFill>
                <a:srgbClr val="10202F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1646"/>
          </a:xfrm>
        </p:spPr>
        <p:txBody>
          <a:bodyPr>
            <a:normAutofit/>
          </a:bodyPr>
          <a:lstStyle/>
          <a:p>
            <a:r>
              <a:rPr lang="nl-BE" dirty="0" smtClean="0">
                <a:sym typeface="Wingdings" panose="05000000000000000000" pitchFamily="2" charset="2"/>
              </a:rPr>
              <a:t>Gezond</a:t>
            </a:r>
          </a:p>
          <a:p>
            <a:pPr lvl="1"/>
            <a:r>
              <a:rPr lang="nl-B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Conditionele en medische begeleiding </a:t>
            </a:r>
            <a:r>
              <a:rPr lang="nl-BE" dirty="0" smtClean="0">
                <a:sym typeface="Wingdings" panose="05000000000000000000" pitchFamily="2" charset="2"/>
              </a:rPr>
              <a:t>( zie protocol ) 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Opvolging voeding, mentale begeleiding en leefgewoontes in de vorm van workshops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Aangenaam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Betere spelers samen = meer plezier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Verantwoordelijke trainer = individuele aanpak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Alternatief voor federatie en academies = eigen leefomgeving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Groepsactiviteiten </a:t>
            </a:r>
          </a:p>
          <a:p>
            <a:pPr lvl="1"/>
            <a:endParaRPr lang="nl-BE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0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8773885" y="6311900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TOPTENNISTEAM.BE</a:t>
            </a:r>
            <a:endParaRPr lang="nl-BE" sz="2400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928710"/>
            <a:ext cx="10515600" cy="1325563"/>
          </a:xfrm>
        </p:spPr>
        <p:txBody>
          <a:bodyPr/>
          <a:lstStyle/>
          <a:p>
            <a:pPr algn="ctr"/>
            <a:r>
              <a:rPr lang="nl-BE" b="1" dirty="0" smtClean="0">
                <a:solidFill>
                  <a:srgbClr val="5CB676"/>
                </a:solidFill>
                <a:latin typeface="Trade Gothic LT Std Bold" panose="00000800000000000000" pitchFamily="50" charset="0"/>
              </a:rPr>
              <a:t>CRITERIA &amp; SELECTIE</a:t>
            </a:r>
            <a:endParaRPr lang="nl-BE" b="1" dirty="0">
              <a:solidFill>
                <a:srgbClr val="5CB676"/>
              </a:solidFill>
              <a:latin typeface="Trade Gothic LT Std Bold" panose="00000800000000000000" pitchFamily="50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400" b="1" dirty="0" smtClean="0">
                <a:solidFill>
                  <a:schemeClr val="bg1"/>
                </a:solidFill>
                <a:latin typeface="Trade Gothic LT Std Bold" panose="00000800000000000000" pitchFamily="50" charset="0"/>
              </a:rPr>
              <a:t>WWW.TOPTENNISTEAM.BE</a:t>
            </a:r>
            <a:endParaRPr lang="nl-BE" sz="2400" b="1" dirty="0">
              <a:solidFill>
                <a:schemeClr val="bg1"/>
              </a:solidFill>
              <a:latin typeface="Trade Gothic LT Std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279</Words>
  <Application>Microsoft Office PowerPoint</Application>
  <PresentationFormat>Breedbeeld</PresentationFormat>
  <Paragraphs>105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Trade Gothic LT Std Bold</vt:lpstr>
      <vt:lpstr>Wingdings</vt:lpstr>
      <vt:lpstr>Kantoorthema</vt:lpstr>
      <vt:lpstr>PowerPoint-presentatie</vt:lpstr>
      <vt:lpstr>INHOUD</vt:lpstr>
      <vt:lpstr>INHOUD</vt:lpstr>
      <vt:lpstr>DOELSTELLING</vt:lpstr>
      <vt:lpstr>DOELSTELLING</vt:lpstr>
      <vt:lpstr>BETAALBAAR</vt:lpstr>
      <vt:lpstr>REALISTISCH</vt:lpstr>
      <vt:lpstr>GEZOND EN AANGENAAM</vt:lpstr>
      <vt:lpstr>CRITERIA &amp; SELECTIE</vt:lpstr>
      <vt:lpstr>CRITERIA</vt:lpstr>
      <vt:lpstr>SAMENWERKINGEN</vt:lpstr>
      <vt:lpstr>SAMENWERKING</vt:lpstr>
      <vt:lpstr>SPONSORING</vt:lpstr>
      <vt:lpstr>SPONSORING</vt:lpstr>
      <vt:lpstr>SPONSORING</vt:lpstr>
      <vt:lpstr>KALENDER </vt:lpstr>
      <vt:lpstr>ZONDER STEUN GEEN PRESTATIES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Elias Swaans</dc:creator>
  <cp:lastModifiedBy>tom baten</cp:lastModifiedBy>
  <cp:revision>24</cp:revision>
  <dcterms:created xsi:type="dcterms:W3CDTF">2017-04-28T11:33:16Z</dcterms:created>
  <dcterms:modified xsi:type="dcterms:W3CDTF">2017-08-30T05:22:38Z</dcterms:modified>
</cp:coreProperties>
</file>